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F006FE-ECCF-4A28-BFDD-DDF0B7F4FDA0}" v="44" dt="2025-05-20T08:45:19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Στυλ κύριου υπότιτλου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568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85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586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946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105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038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79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584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947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7315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26F0F3-3C53-41BC-8FFD-0BFB6DD91672}" type="datetimeFigureOut">
              <a:rPr lang="el-GR" smtClean="0"/>
              <a:t>20/5/2025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170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Pumped-storage_hydroelectricity" TargetMode="External"/><Relationship Id="rId3" Type="http://schemas.openxmlformats.org/officeDocument/2006/relationships/hyperlink" Target="https://en.wikipedia.org/wiki/Gravitational_energy" TargetMode="External"/><Relationship Id="rId7" Type="http://schemas.openxmlformats.org/officeDocument/2006/relationships/hyperlink" Target="https://en.wikipedia.org/wiki/Electric_generator" TargetMode="External"/><Relationship Id="rId2" Type="http://schemas.openxmlformats.org/officeDocument/2006/relationships/hyperlink" Target="https://en.wikipedia.org/wiki/Energy_storag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nd_power" TargetMode="External"/><Relationship Id="rId5" Type="http://schemas.openxmlformats.org/officeDocument/2006/relationships/hyperlink" Target="https://en.wikipedia.org/wiki/Renewable_energy" TargetMode="External"/><Relationship Id="rId4" Type="http://schemas.openxmlformats.org/officeDocument/2006/relationships/hyperlink" Target="https://en.wikipedia.org/wiki/Potential_energy" TargetMode="External"/><Relationship Id="rId9" Type="http://schemas.openxmlformats.org/officeDocument/2006/relationships/hyperlink" Target="https://en.wikipedia.org/wiki/Gravity_battery#cite_note-:3-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Home - Gravity Power">
            <a:extLst>
              <a:ext uri="{FF2B5EF4-FFF2-40B4-BE49-F238E27FC236}">
                <a16:creationId xmlns:a16="http://schemas.microsoft.com/office/drawing/2014/main" id="{3DD4F5C7-F049-E21F-33DE-A9094C7C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24" y="5121"/>
            <a:ext cx="7784122" cy="4141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C41F2-1138-E09D-C127-59B73DD1F4D3}"/>
              </a:ext>
            </a:extLst>
          </p:cNvPr>
          <p:cNvSpPr txBox="1"/>
          <p:nvPr/>
        </p:nvSpPr>
        <p:spPr>
          <a:xfrm>
            <a:off x="4043327" y="5583999"/>
            <a:ext cx="53222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000"/>
              <a:t>Καθηγητής Νεκτάριος Κουράκης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57FBA-EA03-4DAD-0FA0-50C97C6CADB2}"/>
              </a:ext>
            </a:extLst>
          </p:cNvPr>
          <p:cNvSpPr txBox="1"/>
          <p:nvPr/>
        </p:nvSpPr>
        <p:spPr>
          <a:xfrm>
            <a:off x="3753" y="4025843"/>
            <a:ext cx="1218678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800" dirty="0"/>
              <a:t>Μαθητές: </a:t>
            </a:r>
            <a:r>
              <a:rPr lang="el-GR" sz="2800" dirty="0">
                <a:ea typeface="+mn-lt"/>
                <a:cs typeface="+mn-lt"/>
              </a:rPr>
              <a:t>ΠΑΝΤΕΛΙΔΗΣ ΦΩΤΗΣ,ΛΑΪΝΑΚΗΣ ΜΙΧΑΗΛ,ΛΙΟΝΑΚΗΣ ΓΕΩΡΓΙΟΣ,ΜΑΛΑΔΑΚΗΣ ΑΝΤΩΝΙΟΣ,ΜΑΡΑΓΚΟΥΔΑΚΗΣ ΑΛΕΞΑΝΔΡΟΣ</a:t>
            </a:r>
          </a:p>
        </p:txBody>
      </p:sp>
      <p:pic>
        <p:nvPicPr>
          <p:cNvPr id="7" name="Εικόνα 6">
            <a:extLst>
              <a:ext uri="{FF2B5EF4-FFF2-40B4-BE49-F238E27FC236}">
                <a16:creationId xmlns:a16="http://schemas.microsoft.com/office/drawing/2014/main" id="{5194ECAA-0E85-837F-56F5-2EA0851E3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5979382"/>
            <a:ext cx="4118707" cy="624008"/>
          </a:xfrm>
          <a:prstGeom prst="rect">
            <a:avLst/>
          </a:prstGeom>
        </p:spPr>
      </p:pic>
      <p:pic>
        <p:nvPicPr>
          <p:cNvPr id="8" name="Εικόνα 7" descr="Εικόνα που περιέχει κείμενο, γραφικά, στιγμιότυπο οθόνης, γραφιστική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355EDC27-9830-A017-7E58-8DE593C85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1740" y="195385"/>
            <a:ext cx="828675" cy="762000"/>
          </a:xfrm>
          <a:prstGeom prst="rect">
            <a:avLst/>
          </a:prstGeom>
        </p:spPr>
      </p:pic>
      <p:pic>
        <p:nvPicPr>
          <p:cNvPr id="9" name="Εικόνα 8" descr="Steam Community :: Guide :: Gravity Batteries - guide">
            <a:extLst>
              <a:ext uri="{FF2B5EF4-FFF2-40B4-BE49-F238E27FC236}">
                <a16:creationId xmlns:a16="http://schemas.microsoft.com/office/drawing/2014/main" id="{5BA1730B-BBEB-77F3-B3CB-9F1D6B35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0885" y="1528885"/>
            <a:ext cx="2266461" cy="22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Newton Would Be Proud: Gravity Powerâ€™s Technology Has Great ...">
            <a:extLst>
              <a:ext uri="{FF2B5EF4-FFF2-40B4-BE49-F238E27FC236}">
                <a16:creationId xmlns:a16="http://schemas.microsoft.com/office/drawing/2014/main" id="{A3C1CACA-BE42-7BE9-188F-BA2EA8441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126327"/>
            <a:ext cx="12008676" cy="64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02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7C2F41A-C41B-D998-3440-7BF8532320C7}"/>
              </a:ext>
            </a:extLst>
          </p:cNvPr>
          <p:cNvSpPr txBox="1"/>
          <p:nvPr/>
        </p:nvSpPr>
        <p:spPr>
          <a:xfrm>
            <a:off x="613833" y="359833"/>
            <a:ext cx="11006666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800" dirty="0">
                <a:ea typeface="+mn-lt"/>
                <a:cs typeface="+mn-lt"/>
              </a:rPr>
              <a:t>Οι μπαταρίες βαρύτητας μπορεί να έχουν διαφορετικά σχέδια και δομές, αλλά όλες οι μπαταρίες βαρύτητας χρησιμοποιούν τις ίδιες αρχές της φυσικής για την παραγωγή ενέργειας. Η </a:t>
            </a:r>
            <a:r>
              <a:rPr lang="el-GR" sz="2800" dirty="0" err="1">
                <a:ea typeface="+mn-lt"/>
                <a:cs typeface="+mn-lt"/>
              </a:rPr>
              <a:t>βαρυτική</a:t>
            </a:r>
            <a:r>
              <a:rPr lang="el-GR" sz="2800" dirty="0">
                <a:ea typeface="+mn-lt"/>
                <a:cs typeface="+mn-lt"/>
              </a:rPr>
              <a:t> δυναμική ενέργεια είναι ίση με το έργο που απαιτείται για να κινηθεί ένα αντικείμενο προς την αντίθετη κατεύθυνση της βαρύτητας της Γης, που εκφράζεται με την εξίσωση</a:t>
            </a:r>
            <a:endParaRPr lang="el-GR" sz="2800" dirty="0"/>
          </a:p>
          <a:p>
            <a:r>
              <a:rPr lang="el-GR" sz="2800" dirty="0">
                <a:ea typeface="+mn-lt"/>
                <a:cs typeface="+mn-lt"/>
              </a:rPr>
              <a:t>U=m g h  όπου U είναι η </a:t>
            </a:r>
            <a:r>
              <a:rPr lang="el-GR" sz="2800" dirty="0" err="1">
                <a:ea typeface="+mn-lt"/>
                <a:cs typeface="+mn-lt"/>
              </a:rPr>
              <a:t>βαρυτική</a:t>
            </a:r>
            <a:r>
              <a:rPr lang="el-GR" sz="2800" dirty="0">
                <a:ea typeface="+mn-lt"/>
                <a:cs typeface="+mn-lt"/>
              </a:rPr>
              <a:t> δυναμική ενέργεια,                                   m είναι η μάζα του αντικειμένου,  g είναι η επιτάχυνση λόγω της βαρύτητας  (9,8 m/s </a:t>
            </a:r>
            <a:r>
              <a:rPr lang="el-GR" sz="2800" baseline="30000" dirty="0">
                <a:ea typeface="+mn-lt"/>
                <a:cs typeface="+mn-lt"/>
              </a:rPr>
              <a:t>2</a:t>
            </a:r>
            <a:r>
              <a:rPr lang="el-GR" sz="2800" dirty="0">
                <a:ea typeface="+mn-lt"/>
                <a:cs typeface="+mn-lt"/>
              </a:rPr>
              <a:t> στη γη), και h είναι το ύψος του αντικειμένου. </a:t>
            </a:r>
            <a:endParaRPr lang="el-GR" sz="2800" dirty="0" err="1"/>
          </a:p>
          <a:p>
            <a:pPr algn="l"/>
            <a:endParaRPr lang="el-GR" sz="2800"/>
          </a:p>
        </p:txBody>
      </p:sp>
      <p:pic>
        <p:nvPicPr>
          <p:cNvPr id="7" name="Γραφικό 6" descr="{\displaystyle U=mgh}">
            <a:extLst>
              <a:ext uri="{FF2B5EF4-FFF2-40B4-BE49-F238E27FC236}">
                <a16:creationId xmlns:a16="http://schemas.microsoft.com/office/drawing/2014/main" id="{393F429D-B64F-72CF-C104-FCF39051B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9300" y="3124729"/>
            <a:ext cx="1263649" cy="5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66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Gravity battery - Wikipedia">
            <a:extLst>
              <a:ext uri="{FF2B5EF4-FFF2-40B4-BE49-F238E27FC236}">
                <a16:creationId xmlns:a16="http://schemas.microsoft.com/office/drawing/2014/main" id="{E08FF1D1-B0DB-10DF-A4DD-D54CB2827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8" y="-1380"/>
            <a:ext cx="7326242" cy="6783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EA3E9-C981-BCB5-80D7-069FE5AEF911}"/>
              </a:ext>
            </a:extLst>
          </p:cNvPr>
          <p:cNvSpPr txBox="1"/>
          <p:nvPr/>
        </p:nvSpPr>
        <p:spPr>
          <a:xfrm>
            <a:off x="7575826" y="629480"/>
            <a:ext cx="4395302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400" b="1">
                <a:solidFill>
                  <a:srgbClr val="202122"/>
                </a:solidFill>
                <a:ea typeface="+mn-lt"/>
                <a:cs typeface="+mn-lt"/>
              </a:rPr>
              <a:t>Η ενέργεια από μια πηγή όπως το ηλιακό φως ή ο άνεμος  χρησιμοποιείται για να ανυψώσει μια μάζα όπως το νερό προς τα πάνω ενάντια στη δύναμη της βαρύτητας, δίνοντάς της δυναμική ενέργεια. Η αποθηκευμένη δυναμική ενέργεια αργότερα μετατρέπεται σε ηλεκτρική ενέργεια που προστίθεται στο ηλεκτρικό δίκτυο, ακόμη και όταν η αρχική πηγή ενέργειας δεν είναι διαθέσιμη.</a:t>
            </a:r>
            <a:endParaRPr lang="el-GR" sz="2400" b="1"/>
          </a:p>
        </p:txBody>
      </p:sp>
    </p:spTree>
    <p:extLst>
      <p:ext uri="{BB962C8B-B14F-4D97-AF65-F5344CB8AC3E}">
        <p14:creationId xmlns:p14="http://schemas.microsoft.com/office/powerpoint/2010/main" val="350238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3C7D08C4-62C6-30D2-539A-F884A8A1C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9" y="511451"/>
            <a:ext cx="10802730" cy="553298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l-GR" sz="2400">
                <a:ea typeface="+mn-lt"/>
                <a:cs typeface="+mn-lt"/>
              </a:rPr>
              <a:t>Η </a:t>
            </a:r>
            <a:r>
              <a:rPr lang="el-GR" sz="2400" b="1">
                <a:ea typeface="+mn-lt"/>
                <a:cs typeface="+mn-lt"/>
              </a:rPr>
              <a:t>μπαταρία βαρύτητας</a:t>
            </a:r>
            <a:r>
              <a:rPr lang="el-GR" sz="2400">
                <a:ea typeface="+mn-lt"/>
                <a:cs typeface="+mn-lt"/>
              </a:rPr>
              <a:t> είναι ένας τύπος συσκευής </a:t>
            </a:r>
            <a:r>
              <a:rPr lang="el-GR" sz="2400">
                <a:ea typeface="+mn-lt"/>
                <a:cs typeface="+mn-lt"/>
                <a:hlinkClick r:id="rId2"/>
              </a:rPr>
              <a:t>αποθήκευσης ενέργειας</a:t>
            </a:r>
            <a:r>
              <a:rPr lang="el-GR" sz="2400">
                <a:ea typeface="+mn-lt"/>
                <a:cs typeface="+mn-lt"/>
              </a:rPr>
              <a:t> που αποθηκεύει </a:t>
            </a:r>
            <a:r>
              <a:rPr lang="el-GR" sz="2400">
                <a:ea typeface="+mn-lt"/>
                <a:cs typeface="+mn-lt"/>
                <a:hlinkClick r:id="rId3"/>
              </a:rPr>
              <a:t>τη βαρυτική ενέργεια</a:t>
            </a:r>
            <a:r>
              <a:rPr lang="el-GR" sz="2400">
                <a:ea typeface="+mn-lt"/>
                <a:cs typeface="+mn-lt"/>
              </a:rPr>
              <a:t> — </a:t>
            </a:r>
            <a:r>
              <a:rPr lang="el-GR" sz="2400">
                <a:ea typeface="+mn-lt"/>
                <a:cs typeface="+mn-lt"/>
                <a:hlinkClick r:id="rId4"/>
              </a:rPr>
              <a:t>δυναμική ενέργεια </a:t>
            </a:r>
            <a:r>
              <a:rPr lang="el-GR" sz="2400">
                <a:ea typeface="+mn-lt"/>
                <a:cs typeface="+mn-lt"/>
              </a:rPr>
              <a:t>U που δίνεται σε ένα αντικείμενο με μάζα </a:t>
            </a:r>
            <a:r>
              <a:rPr lang="el-GR" sz="2400" i="1">
                <a:ea typeface="+mn-lt"/>
                <a:cs typeface="+mn-lt"/>
              </a:rPr>
              <a:t>m</a:t>
            </a:r>
            <a:r>
              <a:rPr lang="el-GR" sz="2400">
                <a:ea typeface="+mn-lt"/>
                <a:cs typeface="+mn-lt"/>
              </a:rPr>
              <a:t> όταν ανυψώνεται  σε διαφορά ύψους </a:t>
            </a:r>
            <a:r>
              <a:rPr lang="el-GR" sz="2400" i="1">
                <a:ea typeface="+mn-lt"/>
                <a:cs typeface="+mn-lt"/>
              </a:rPr>
              <a:t>h</a:t>
            </a:r>
            <a:r>
              <a:rPr lang="el-GR" sz="2400">
                <a:ea typeface="+mn-lt"/>
                <a:cs typeface="+mn-lt"/>
              </a:rPr>
              <a:t> . [</a:t>
            </a:r>
            <a:r>
              <a:rPr lang="el-GR" sz="2400">
                <a:solidFill>
                  <a:srgbClr val="FF0000"/>
                </a:solidFill>
                <a:ea typeface="+mn-lt"/>
                <a:cs typeface="+mn-lt"/>
              </a:rPr>
              <a:t>U = m g h</a:t>
            </a:r>
            <a:r>
              <a:rPr lang="el-GR" sz="2400">
                <a:ea typeface="+mn-lt"/>
                <a:cs typeface="+mn-lt"/>
              </a:rPr>
              <a:t>]</a:t>
            </a:r>
            <a:endParaRPr lang="el-GR" sz="2400"/>
          </a:p>
          <a:p>
            <a:pPr>
              <a:buNone/>
            </a:pPr>
            <a:r>
              <a:rPr lang="el-GR" sz="2400">
                <a:ea typeface="+mn-lt"/>
                <a:cs typeface="+mn-lt"/>
              </a:rPr>
              <a:t>Σε μια  εφαρμογή, όπου οι </a:t>
            </a:r>
            <a:r>
              <a:rPr lang="el-GR" sz="2400">
                <a:ea typeface="+mn-lt"/>
                <a:cs typeface="+mn-lt"/>
                <a:hlinkClick r:id="rId5"/>
              </a:rPr>
              <a:t>ανανεώσιμες</a:t>
            </a:r>
            <a:r>
              <a:rPr lang="el-GR" sz="2400">
                <a:ea typeface="+mn-lt"/>
                <a:cs typeface="+mn-lt"/>
              </a:rPr>
              <a:t> πηγές ενέργειας όπως </a:t>
            </a:r>
            <a:r>
              <a:rPr lang="el-GR" sz="2400">
                <a:ea typeface="+mn-lt"/>
                <a:cs typeface="+mn-lt"/>
                <a:hlinkClick r:id="rId6"/>
              </a:rPr>
              <a:t>ο άνεμος</a:t>
            </a:r>
            <a:r>
              <a:rPr lang="el-GR" sz="2400">
                <a:ea typeface="+mn-lt"/>
                <a:cs typeface="+mn-lt"/>
              </a:rPr>
              <a:t> και ο ήλιος παρέχουν περισσότερη ενέργεια από ό,τι απαιτείται άμεσα, η περίσσεια ενέργειας χρησιμοποιείται για να μετακινήσει μια μάζα προς τα πάνω ενάντια στη δύναμη της βαρύτητας για να δημιουργήσει </a:t>
            </a:r>
            <a:r>
              <a:rPr lang="el-GR" sz="2400" err="1">
                <a:ea typeface="+mn-lt"/>
                <a:cs typeface="+mn-lt"/>
              </a:rPr>
              <a:t>βαρυτική</a:t>
            </a:r>
            <a:r>
              <a:rPr lang="el-GR" sz="2400">
                <a:ea typeface="+mn-lt"/>
                <a:cs typeface="+mn-lt"/>
              </a:rPr>
              <a:t> δυναμική ενέργεια. Όταν οι ανάγκες απαιτούν τελικά περισσότερη ενέργεια από αυτή που μπορούν να παρέχουν οι πηγές, η μάζα κατεβαίνει για να μετατραπεί η δυνητική ενέργεια σε ηλεκτρική ενέργεια χρησιμοποιώντας μια </a:t>
            </a:r>
            <a:r>
              <a:rPr lang="el-GR" sz="2400">
                <a:ea typeface="+mn-lt"/>
                <a:cs typeface="+mn-lt"/>
                <a:hlinkClick r:id="rId7"/>
              </a:rPr>
              <a:t>ηλεκτρική γεννήτρια</a:t>
            </a:r>
            <a:r>
              <a:rPr lang="el-GR" sz="2400">
                <a:ea typeface="+mn-lt"/>
                <a:cs typeface="+mn-lt"/>
              </a:rPr>
              <a:t> . Αν και μπορούν να χρησιμοποιηθούν στερεές μάζες, όπως τσιμεντόλιθοι, πιο συχνά, η παραγωγή </a:t>
            </a:r>
            <a:r>
              <a:rPr lang="el-GR" sz="2400">
                <a:ea typeface="+mn-lt"/>
                <a:cs typeface="+mn-lt"/>
                <a:hlinkClick r:id="rId8"/>
              </a:rPr>
              <a:t>υδροηλεκτρικής ενέργειας με αντλία αποθήκευσης</a:t>
            </a:r>
            <a:r>
              <a:rPr lang="el-GR" sz="2400">
                <a:ea typeface="+mn-lt"/>
                <a:cs typeface="+mn-lt"/>
              </a:rPr>
              <a:t> περιλαμβάνει την άντληση νερού σε υψηλότερα υψόμετρα και αργότερα την καθοδήγησή του μέσω υδροστροβίλων για την παραγωγή ηλεκτρικής ενέργειας. </a:t>
            </a:r>
            <a:r>
              <a:rPr lang="el-GR" sz="2400" baseline="30000">
                <a:ea typeface="+mn-lt"/>
                <a:cs typeface="+mn-lt"/>
                <a:hlinkClick r:id="rId9"/>
              </a:rPr>
              <a:t>[ 1 ]</a:t>
            </a:r>
            <a:endParaRPr lang="el-GR" sz="2400"/>
          </a:p>
          <a:p>
            <a:pPr marL="0" indent="0">
              <a:buNone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752906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Home - Gravity Power">
            <a:extLst>
              <a:ext uri="{FF2B5EF4-FFF2-40B4-BE49-F238E27FC236}">
                <a16:creationId xmlns:a16="http://schemas.microsoft.com/office/drawing/2014/main" id="{4A849A49-65B6-5A31-0497-91F82B61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8" y="134670"/>
            <a:ext cx="10626968" cy="61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32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DIY Gravity Battery: Unexpected Results! - YouTube">
            <a:extLst>
              <a:ext uri="{FF2B5EF4-FFF2-40B4-BE49-F238E27FC236}">
                <a16:creationId xmlns:a16="http://schemas.microsoft.com/office/drawing/2014/main" id="{030E7D16-5C33-8ED1-F9D1-7DFC6959A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6" y="-4253"/>
            <a:ext cx="12196411" cy="678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4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Green Technology | Gravitational Potential Energy Storage">
            <a:extLst>
              <a:ext uri="{FF2B5EF4-FFF2-40B4-BE49-F238E27FC236}">
                <a16:creationId xmlns:a16="http://schemas.microsoft.com/office/drawing/2014/main" id="{4F9C3879-B169-90C2-0FFC-AAAEC01A9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6" y="205468"/>
            <a:ext cx="10716589" cy="627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20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Green Technology | Gravitational Potential Energy Storage">
            <a:extLst>
              <a:ext uri="{FF2B5EF4-FFF2-40B4-BE49-F238E27FC236}">
                <a16:creationId xmlns:a16="http://schemas.microsoft.com/office/drawing/2014/main" id="{80AA29C0-D98C-2575-864F-53E08F28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74" y="117476"/>
            <a:ext cx="11566938" cy="64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9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Gravity Energy Storage Systems with Weight Lifting">
            <a:extLst>
              <a:ext uri="{FF2B5EF4-FFF2-40B4-BE49-F238E27FC236}">
                <a16:creationId xmlns:a16="http://schemas.microsoft.com/office/drawing/2014/main" id="{093A1F1F-5485-5230-6568-8F8521F3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7" y="347926"/>
            <a:ext cx="11268761" cy="61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74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Gravity Batteries: Energy Storage of the Future? | by Jason ...">
            <a:extLst>
              <a:ext uri="{FF2B5EF4-FFF2-40B4-BE49-F238E27FC236}">
                <a16:creationId xmlns:a16="http://schemas.microsoft.com/office/drawing/2014/main" id="{CCF14927-09A6-5810-F577-5DC3D87F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47" y="-3907"/>
            <a:ext cx="11799274" cy="67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00524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Ευρεία οθόνη</PresentationFormat>
  <Slides>11</Slides>
  <Notes>0</Notes>
  <HiddenSlides>0</HiddenSlide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2" baseType="lpstr">
      <vt:lpstr>Θέμα του Office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16</cp:revision>
  <dcterms:created xsi:type="dcterms:W3CDTF">2025-04-28T12:46:45Z</dcterms:created>
  <dcterms:modified xsi:type="dcterms:W3CDTF">2025-05-20T08:45:56Z</dcterms:modified>
</cp:coreProperties>
</file>